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9" r:id="rId3"/>
    <p:sldId id="258" r:id="rId4"/>
    <p:sldId id="273" r:id="rId5"/>
    <p:sldId id="260" r:id="rId6"/>
    <p:sldId id="280" r:id="rId7"/>
    <p:sldId id="262" r:id="rId8"/>
    <p:sldId id="278" r:id="rId9"/>
    <p:sldId id="263" r:id="rId10"/>
    <p:sldId id="279" r:id="rId11"/>
    <p:sldId id="265" r:id="rId12"/>
    <p:sldId id="266" r:id="rId13"/>
    <p:sldId id="267" r:id="rId14"/>
    <p:sldId id="281" r:id="rId15"/>
    <p:sldId id="274" r:id="rId16"/>
    <p:sldId id="272" r:id="rId17"/>
    <p:sldId id="275" r:id="rId18"/>
    <p:sldId id="276" r:id="rId19"/>
    <p:sldId id="282" r:id="rId20"/>
    <p:sldId id="277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0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DBEFD-6E9D-46E0-86F5-EC61B1D23E1B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8214B-D4DF-4EA3-B986-1A8D141241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34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DD699-079C-46A2-9105-056EF776C6ED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D159C-D44C-4B11-A85C-A9EC65C65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64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Group</a:t>
            </a:r>
            <a:r>
              <a:rPr lang="en-US" baseline="0" dirty="0" smtClean="0"/>
              <a:t> discussion</a:t>
            </a:r>
          </a:p>
          <a:p>
            <a:r>
              <a:rPr lang="en-US" baseline="0" dirty="0" smtClean="0"/>
              <a:t>You could make a list of examples, advantages, disadvantages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D159C-D44C-4B11-A85C-A9EC65C65F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81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Facial expressions – emotions, level of trust, universal</a:t>
            </a:r>
          </a:p>
          <a:p>
            <a:r>
              <a:rPr lang="en-US" dirty="0" smtClean="0"/>
              <a:t>Eyes – gaze, blinking, pupil size</a:t>
            </a:r>
          </a:p>
          <a:p>
            <a:r>
              <a:rPr lang="en-US" dirty="0" smtClean="0"/>
              <a:t>Mouth – pursed lips, lip biting, covering the mouth, turned up or down</a:t>
            </a:r>
          </a:p>
          <a:p>
            <a:r>
              <a:rPr lang="en-US" dirty="0" smtClean="0"/>
              <a:t>Gestures – clenched fist, thumbs up or down, “okay” gesture</a:t>
            </a:r>
          </a:p>
          <a:p>
            <a:r>
              <a:rPr lang="en-US" dirty="0" smtClean="0"/>
              <a:t>Arms and legs – crossed, hands on hips, clasping hands behind back, fidgeting</a:t>
            </a:r>
          </a:p>
          <a:p>
            <a:r>
              <a:rPr lang="en-US" dirty="0" smtClean="0"/>
              <a:t>Posture – open, closed</a:t>
            </a:r>
          </a:p>
          <a:p>
            <a:r>
              <a:rPr lang="en-US" dirty="0" smtClean="0"/>
              <a:t>Personal space – distance: intimate, personal, social, public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D159C-D44C-4B11-A85C-A9EC65C65F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78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</a:t>
            </a:r>
            <a:r>
              <a:rPr lang="en-US" baseline="0" dirty="0" smtClean="0"/>
              <a:t> video and discuss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D159C-D44C-4B11-A85C-A9EC65C65F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82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why the registers of language</a:t>
            </a:r>
            <a:r>
              <a:rPr lang="en-US" baseline="0" dirty="0" smtClean="0"/>
              <a:t> matter – importance of message, who your audience 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D159C-D44C-4B11-A85C-A9EC65C65F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29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Document:</a:t>
            </a:r>
            <a:r>
              <a:rPr lang="en-US" baseline="0" dirty="0" smtClean="0"/>
              <a:t> Characteristics of Professionalism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D159C-D44C-4B11-A85C-A9EC65C65F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45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Document:</a:t>
            </a:r>
            <a:r>
              <a:rPr lang="en-US" baseline="0" dirty="0" smtClean="0"/>
              <a:t> Role Play Scenarios for Session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D159C-D44C-4B11-A85C-A9EC65C65F8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94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Facilitator</a:t>
            </a:r>
            <a:r>
              <a:rPr lang="en-CA" baseline="0" dirty="0" smtClean="0"/>
              <a:t> note: You do not need to advance to the next screen for the group – it is for identification purposes only.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D159C-D44C-4B11-A85C-A9EC65C65F8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36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C20339-EFF3-4EFB-BEC8-62D04D0C9862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3C13AB-2BF2-470E-AE50-6DDBE8F7808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937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0339-EFF3-4EFB-BEC8-62D04D0C9862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13AB-2BF2-470E-AE50-6DDBE8F780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70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0339-EFF3-4EFB-BEC8-62D04D0C9862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13AB-2BF2-470E-AE50-6DDBE8F780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0339-EFF3-4EFB-BEC8-62D04D0C9862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13AB-2BF2-470E-AE50-6DDBE8F780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0339-EFF3-4EFB-BEC8-62D04D0C9862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13AB-2BF2-470E-AE50-6DDBE8F7808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0339-EFF3-4EFB-BEC8-62D04D0C9862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13AB-2BF2-470E-AE50-6DDBE8F780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7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0339-EFF3-4EFB-BEC8-62D04D0C9862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13AB-2BF2-470E-AE50-6DDBE8F780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9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0339-EFF3-4EFB-BEC8-62D04D0C9862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13AB-2BF2-470E-AE50-6DDBE8F780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4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0339-EFF3-4EFB-BEC8-62D04D0C9862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13AB-2BF2-470E-AE50-6DDBE8F780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00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0339-EFF3-4EFB-BEC8-62D04D0C9862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13AB-2BF2-470E-AE50-6DDBE8F780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2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0339-EFF3-4EFB-BEC8-62D04D0C9862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13AB-2BF2-470E-AE50-6DDBE8F780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3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FC20339-EFF3-4EFB-BEC8-62D04D0C9862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53C13AB-2BF2-470E-AE50-6DDBE8F780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9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Yx6UgfQreYY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c.com/diane-gottsman/how-to-accept-and-give-professional-criticism-with-grace.html" TargetMode="External"/><Relationship Id="rId2" Type="http://schemas.openxmlformats.org/officeDocument/2006/relationships/hyperlink" Target="https://www.verywellmind.com/understand-body-language-and-facial-expressions-414722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fehacker.com/top-10-ways-to-improve-your-communication-skills-159048855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vEci5Bjgd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150535"/>
          </a:xfrm>
        </p:spPr>
        <p:txBody>
          <a:bodyPr>
            <a:noAutofit/>
          </a:bodyPr>
          <a:lstStyle/>
          <a:p>
            <a:r>
              <a:rPr lang="en-US" sz="5400" dirty="0"/>
              <a:t>Next-Level Skills for Early Childhood Educators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4467163"/>
            <a:ext cx="8767860" cy="138816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Session 4: Oral Communication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6327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Activity: Making Communication Better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72201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dirty="0" smtClean="0"/>
              <a:t>Think about and discuss how you can make communication even better</a:t>
            </a:r>
            <a:endParaRPr lang="en-US" sz="2400" dirty="0"/>
          </a:p>
        </p:txBody>
      </p:sp>
      <p:pic>
        <p:nvPicPr>
          <p:cNvPr id="4" name="Picture 3" descr="Image result for good communicati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793" y="2870854"/>
            <a:ext cx="5421284" cy="3118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5288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36" y="3513075"/>
            <a:ext cx="4546349" cy="31142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Communication Enhancers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5828167" cy="328414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Watch your body language</a:t>
            </a:r>
          </a:p>
          <a:p>
            <a:r>
              <a:rPr lang="en-US" sz="2400" dirty="0" smtClean="0"/>
              <a:t>Get rid of unnecessary fillers (“um”)</a:t>
            </a:r>
          </a:p>
          <a:p>
            <a:r>
              <a:rPr lang="en-US" sz="2400" dirty="0" smtClean="0"/>
              <a:t>Have a script prepared for small talk or other occasions</a:t>
            </a:r>
          </a:p>
          <a:p>
            <a:pPr marL="1792288" indent="-182563"/>
            <a:r>
              <a:rPr lang="en-US" sz="2400" dirty="0" smtClean="0"/>
              <a:t>Ask questions and repeat what the other person said</a:t>
            </a:r>
          </a:p>
          <a:p>
            <a:pPr marL="3765550" indent="-182563"/>
            <a:r>
              <a:rPr lang="en-US" sz="2400" dirty="0" smtClean="0"/>
              <a:t>Tell </a:t>
            </a:r>
            <a:r>
              <a:rPr lang="en-US" sz="2400" dirty="0"/>
              <a:t>a story</a:t>
            </a:r>
          </a:p>
          <a:p>
            <a:pPr marL="1792288" indent="-182563"/>
            <a:endParaRPr 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78618" y="1965960"/>
            <a:ext cx="3432455" cy="3022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Put away distractions</a:t>
            </a:r>
          </a:p>
          <a:p>
            <a:r>
              <a:rPr lang="en-US" sz="2400" dirty="0" smtClean="0"/>
              <a:t>Tailor your message for your audience</a:t>
            </a:r>
          </a:p>
          <a:p>
            <a:r>
              <a:rPr lang="en-US" sz="2400" dirty="0" smtClean="0"/>
              <a:t>Be brief yet specific</a:t>
            </a:r>
          </a:p>
          <a:p>
            <a:r>
              <a:rPr lang="en-US" sz="2400" dirty="0" smtClean="0"/>
              <a:t>Up your empathy</a:t>
            </a:r>
          </a:p>
          <a:p>
            <a:r>
              <a:rPr lang="en-US" sz="2400" dirty="0" smtClean="0"/>
              <a:t>Really listen</a:t>
            </a:r>
          </a:p>
        </p:txBody>
      </p:sp>
    </p:spTree>
    <p:extLst>
      <p:ext uri="{BB962C8B-B14F-4D97-AF65-F5344CB8AC3E}">
        <p14:creationId xmlns:p14="http://schemas.microsoft.com/office/powerpoint/2010/main" val="3765824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Registers of Language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34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Frozen – language that is always the same</a:t>
            </a:r>
          </a:p>
          <a:p>
            <a:r>
              <a:rPr lang="en-US" sz="2400" dirty="0" smtClean="0"/>
              <a:t>Formal – the standard syntax and word choice of work and 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400" dirty="0"/>
              <a:t> </a:t>
            </a:r>
            <a:r>
              <a:rPr lang="en-US" sz="2400" dirty="0" smtClean="0"/>
              <a:t> school; has complete sentences and specific word choices</a:t>
            </a:r>
          </a:p>
          <a:p>
            <a:r>
              <a:rPr lang="en-US" sz="2400" dirty="0" smtClean="0"/>
              <a:t>Consultative – formal register when used in conversation; discourse pattern not quite as direct as formal register</a:t>
            </a:r>
          </a:p>
          <a:p>
            <a:r>
              <a:rPr lang="en-US" sz="2400" dirty="0" smtClean="0"/>
              <a:t>Casual – language between friends and is characterized by a 400 – 800 word vocabulary; word choice general and not specific; conversation dependent upon non-verbal assists; sentence syntax often incomplete</a:t>
            </a:r>
          </a:p>
          <a:p>
            <a:r>
              <a:rPr lang="en-US" sz="2400" dirty="0" smtClean="0"/>
              <a:t>Intimate – language between lovers or twins; language of sexual harassment</a:t>
            </a:r>
            <a:endParaRPr lang="en-US" sz="2400" dirty="0"/>
          </a:p>
        </p:txBody>
      </p:sp>
      <p:pic>
        <p:nvPicPr>
          <p:cNvPr id="4" name="Picture 3" descr="Image result for bridges out of povert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893" y="609599"/>
            <a:ext cx="2209046" cy="27401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452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Accepting and giving constructive criticism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5049569" cy="4038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Be mindful of your body language</a:t>
            </a:r>
          </a:p>
          <a:p>
            <a:r>
              <a:rPr lang="en-US" sz="2400" dirty="0" smtClean="0"/>
              <a:t>Be prepared</a:t>
            </a:r>
          </a:p>
          <a:p>
            <a:r>
              <a:rPr lang="en-US" sz="2400" dirty="0" smtClean="0"/>
              <a:t>Remain calm and don’t respond with angry excuses</a:t>
            </a:r>
          </a:p>
          <a:p>
            <a:r>
              <a:rPr lang="en-US" sz="2400" dirty="0" smtClean="0"/>
              <a:t>Rethink the word “criticism” as “feedback”</a:t>
            </a:r>
          </a:p>
          <a:p>
            <a:r>
              <a:rPr lang="en-US" sz="2400" dirty="0" smtClean="0"/>
              <a:t>Show gratitude</a:t>
            </a:r>
          </a:p>
          <a:p>
            <a:r>
              <a:rPr lang="en-US" sz="2400" dirty="0" smtClean="0"/>
              <a:t>Talk privately</a:t>
            </a:r>
          </a:p>
        </p:txBody>
      </p:sp>
      <p:pic>
        <p:nvPicPr>
          <p:cNvPr id="7" name="Picture 6" descr="Image result for giving and accepting constructive criticis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683" y="1965960"/>
            <a:ext cx="3630930" cy="3935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272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Accepting and giving constructive criticism</a:t>
            </a:r>
            <a:endParaRPr lang="en-US" sz="40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58828" y="2134222"/>
            <a:ext cx="5377759" cy="3656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Insert the negative between two positives</a:t>
            </a:r>
          </a:p>
          <a:p>
            <a:r>
              <a:rPr lang="en-US" sz="2400" dirty="0" smtClean="0"/>
              <a:t>Highlight the issue, not the person</a:t>
            </a:r>
          </a:p>
          <a:p>
            <a:r>
              <a:rPr lang="en-US" sz="2400" dirty="0" smtClean="0"/>
              <a:t>Give specific details</a:t>
            </a:r>
          </a:p>
          <a:p>
            <a:r>
              <a:rPr lang="en-US" sz="2400" dirty="0" smtClean="0"/>
              <a:t>Provide suggestions on how to improve</a:t>
            </a:r>
          </a:p>
          <a:p>
            <a:r>
              <a:rPr lang="en-US" sz="2400" dirty="0" smtClean="0"/>
              <a:t>Be available</a:t>
            </a:r>
          </a:p>
          <a:p>
            <a:r>
              <a:rPr lang="en-US" sz="2400" dirty="0" smtClean="0"/>
              <a:t>Follow up with additional feedback</a:t>
            </a:r>
            <a:endParaRPr lang="en-US" sz="2400" dirty="0"/>
          </a:p>
        </p:txBody>
      </p:sp>
      <p:pic>
        <p:nvPicPr>
          <p:cNvPr id="7" name="Picture 2" descr="https://www.iclipart.com/dodl.php?linklokauth=LzA0Ny9zbWFsbC9iYXRjaF8wMi9GYW1pbHlfSG9tZV9MaWZlL21vbjA2NTExMi5qcGcsMTU2Mjg3MDMwNiw3Ni42NC4yMjkuMTgwLDAsMCxMTF8wLHBob3Rvcyw1ZmFjYmQ3YmUyNmNmOTNhNTNmZWJhNmNmNmNhODY0Nw%3D%3D/mon065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42040"/>
            <a:ext cx="4054601" cy="270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96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Video - Bully </a:t>
            </a:r>
            <a:r>
              <a:rPr lang="en-US" sz="4000" b="1" dirty="0"/>
              <a:t>a Plant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3705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dirty="0" smtClean="0"/>
              <a:t>How does talking to plants affect their growth and development?</a:t>
            </a:r>
          </a:p>
          <a:p>
            <a:pPr marL="45720" indent="0">
              <a:buNone/>
            </a:pPr>
            <a:endParaRPr lang="en-US" sz="2400" dirty="0" smtClean="0">
              <a:hlinkClick r:id="rId2"/>
            </a:endParaRPr>
          </a:p>
          <a:p>
            <a:pPr marL="45720" indent="0">
              <a:buNone/>
            </a:pPr>
            <a:endParaRPr lang="en-US" sz="2400" dirty="0">
              <a:hlinkClick r:id="rId2"/>
            </a:endParaRPr>
          </a:p>
          <a:p>
            <a:pPr marL="45720" indent="0">
              <a:buNone/>
            </a:pPr>
            <a:endParaRPr lang="en-US" sz="2400" dirty="0" smtClean="0">
              <a:hlinkClick r:id="rId2"/>
            </a:endParaRPr>
          </a:p>
          <a:p>
            <a:pPr marL="45720" indent="0">
              <a:buNone/>
            </a:pPr>
            <a:endParaRPr lang="en-US" sz="2400" dirty="0" smtClean="0">
              <a:hlinkClick r:id="rId2"/>
            </a:endParaRPr>
          </a:p>
          <a:p>
            <a:pPr marL="45720" indent="0">
              <a:buNone/>
            </a:pPr>
            <a:endParaRPr lang="en-US" sz="2400" dirty="0">
              <a:hlinkClick r:id="rId2"/>
            </a:endParaRPr>
          </a:p>
          <a:p>
            <a:pPr marL="45720" indent="0">
              <a:buNone/>
            </a:pPr>
            <a:endParaRPr lang="en-US" sz="2400" dirty="0" smtClean="0">
              <a:hlinkClick r:id="rId2"/>
            </a:endParaRPr>
          </a:p>
          <a:p>
            <a:pPr marL="45720" indent="0" algn="ctr">
              <a:buNone/>
            </a:pPr>
            <a:r>
              <a:rPr lang="en-US" sz="2400" dirty="0" smtClean="0">
                <a:hlinkClick r:id="rId2"/>
              </a:rPr>
              <a:t>https://www.youtube.com/watch?v=Yx6UgfQreYY</a:t>
            </a:r>
            <a:endParaRPr lang="en-US" sz="2400" dirty="0"/>
          </a:p>
        </p:txBody>
      </p:sp>
      <p:pic>
        <p:nvPicPr>
          <p:cNvPr id="4" name="Picture 3" descr="Image result for ikea video plant bullyi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919" y="2660452"/>
            <a:ext cx="5209032" cy="2726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276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Professionalism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5656" y="1965960"/>
            <a:ext cx="2243063" cy="4038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Attitude</a:t>
            </a:r>
          </a:p>
          <a:p>
            <a:r>
              <a:rPr lang="en-US" sz="2400" dirty="0" smtClean="0"/>
              <a:t>Appearance</a:t>
            </a:r>
          </a:p>
          <a:p>
            <a:r>
              <a:rPr lang="en-US" sz="2400" dirty="0" err="1" smtClean="0"/>
              <a:t>Behaviour</a:t>
            </a:r>
            <a:endParaRPr lang="en-US" sz="2400" dirty="0" smtClean="0"/>
          </a:p>
          <a:p>
            <a:r>
              <a:rPr lang="en-US" sz="2400" dirty="0" smtClean="0"/>
              <a:t>Vocabulary</a:t>
            </a:r>
          </a:p>
          <a:p>
            <a:r>
              <a:rPr lang="en-US" sz="2400" dirty="0" smtClean="0"/>
              <a:t>Mind-set</a:t>
            </a:r>
          </a:p>
          <a:p>
            <a:r>
              <a:rPr lang="en-US" sz="2400" dirty="0"/>
              <a:t>O</a:t>
            </a:r>
            <a:r>
              <a:rPr lang="en-US" sz="2400" dirty="0" smtClean="0"/>
              <a:t>bstacles</a:t>
            </a:r>
            <a:endParaRPr lang="en-US" sz="2400" dirty="0"/>
          </a:p>
        </p:txBody>
      </p:sp>
      <p:pic>
        <p:nvPicPr>
          <p:cNvPr id="4" name="Picture 3" descr="Image result for professionalis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256" y="1897310"/>
            <a:ext cx="5943600" cy="3865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– Role Play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875833"/>
            <a:ext cx="6724461" cy="179937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Split into groups of 2 or 3 people</a:t>
            </a:r>
          </a:p>
          <a:p>
            <a:r>
              <a:rPr lang="en-US" sz="2400" dirty="0" smtClean="0"/>
              <a:t>Practice/role play the scenario you are given</a:t>
            </a:r>
          </a:p>
          <a:p>
            <a:r>
              <a:rPr lang="en-US" sz="2400" dirty="0" smtClean="0"/>
              <a:t>Take turns in each role</a:t>
            </a:r>
            <a:endParaRPr lang="en-US" sz="2400" dirty="0"/>
          </a:p>
        </p:txBody>
      </p:sp>
      <p:pic>
        <p:nvPicPr>
          <p:cNvPr id="4" name="Picture 3" descr="Image result for role play"/>
          <p:cNvPicPr/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474" y="1965960"/>
            <a:ext cx="3066046" cy="36191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129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Journal Reflection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8993" y="1965960"/>
            <a:ext cx="5719527" cy="322077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dirty="0" smtClean="0"/>
              <a:t>Think about one or two things that you do well when communicating orally / verbally. </a:t>
            </a:r>
          </a:p>
          <a:p>
            <a:pPr marL="45720" indent="0">
              <a:buNone/>
            </a:pPr>
            <a:r>
              <a:rPr lang="en-US" sz="2400" dirty="0" smtClean="0"/>
              <a:t>What are you good at?</a:t>
            </a:r>
          </a:p>
          <a:p>
            <a:pPr marL="45720" indent="0">
              <a:buNone/>
            </a:pPr>
            <a:r>
              <a:rPr lang="en-US" sz="2400" dirty="0" smtClean="0"/>
              <a:t>Think about one or two things that you would like to improve on with oral communication. </a:t>
            </a:r>
          </a:p>
          <a:p>
            <a:pPr marL="45720" indent="0">
              <a:buNone/>
            </a:pPr>
            <a:r>
              <a:rPr lang="en-US" sz="2400" dirty="0" smtClean="0"/>
              <a:t>What are they?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234" y="1875425"/>
            <a:ext cx="3441049" cy="257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8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079626" y="1748426"/>
            <a:ext cx="10336794" cy="466530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/>
              <a:t>This presentation </a:t>
            </a:r>
            <a:r>
              <a:rPr lang="en-US" dirty="0" smtClean="0"/>
              <a:t>was designed in 2019 </a:t>
            </a:r>
            <a:r>
              <a:rPr lang="en-US" dirty="0"/>
              <a:t>to support Ontario’s Early Childhood Educators in further developing the unique communication skills required in their role. </a:t>
            </a:r>
            <a:r>
              <a:rPr lang="en-US" dirty="0" smtClean="0"/>
              <a:t>It should be used with the accompanying Participant Workbook, and Reflection Journal. </a:t>
            </a:r>
          </a:p>
          <a:p>
            <a:r>
              <a:rPr lang="en-US" dirty="0" smtClean="0"/>
              <a:t>Curriculum </a:t>
            </a:r>
            <a:r>
              <a:rPr lang="en-US" dirty="0"/>
              <a:t>developed by: Carolyn Little and Helen </a:t>
            </a:r>
            <a:r>
              <a:rPr lang="en-US" dirty="0" err="1" smtClean="0"/>
              <a:t>Krygsman</a:t>
            </a:r>
            <a:endParaRPr lang="en-US" dirty="0" smtClean="0"/>
          </a:p>
          <a:p>
            <a:r>
              <a:rPr lang="en-US" dirty="0"/>
              <a:t>Editing and design support by: Summer </a:t>
            </a:r>
            <a:r>
              <a:rPr lang="en-US" dirty="0" smtClean="0"/>
              <a:t>Burton</a:t>
            </a:r>
          </a:p>
          <a:p>
            <a:r>
              <a:rPr lang="en-US" dirty="0"/>
              <a:t>Support for </a:t>
            </a:r>
            <a:r>
              <a:rPr lang="en-US" dirty="0" smtClean="0"/>
              <a:t>this </a:t>
            </a:r>
            <a:r>
              <a:rPr lang="en-US" dirty="0"/>
              <a:t>project was provided </a:t>
            </a:r>
            <a:r>
              <a:rPr lang="en-US" dirty="0" smtClean="0"/>
              <a:t>by:</a:t>
            </a:r>
          </a:p>
          <a:p>
            <a:endParaRPr lang="en-US" dirty="0"/>
          </a:p>
          <a:p>
            <a:pPr marL="45720" indent="0">
              <a:buNone/>
            </a:pPr>
            <a:r>
              <a:rPr lang="en-US" dirty="0" smtClean="0"/>
              <a:t>Organizations </a:t>
            </a:r>
            <a:r>
              <a:rPr lang="en-US" dirty="0"/>
              <a:t>are encouraged to copy and use these materials; however, reproducing or reselling these materials for profit is prohibited</a:t>
            </a:r>
            <a:r>
              <a:rPr lang="en-US" dirty="0" smtClean="0"/>
              <a:t>. </a:t>
            </a:r>
            <a:r>
              <a:rPr lang="en-US" dirty="0" smtClean="0"/>
              <a:t>If </a:t>
            </a:r>
            <a:r>
              <a:rPr lang="en-US" dirty="0"/>
              <a:t>you have questions about this curriculum, we invite you to contact Literacy Link South Central at 519-681-7307 or literacylink@llsc.on.ca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Acknowledgements:</a:t>
            </a:r>
            <a:endParaRPr lang="en-CA" dirty="0"/>
          </a:p>
        </p:txBody>
      </p:sp>
      <p:grpSp>
        <p:nvGrpSpPr>
          <p:cNvPr id="7" name="Group 2069"/>
          <p:cNvGrpSpPr>
            <a:grpSpLocks/>
          </p:cNvGrpSpPr>
          <p:nvPr/>
        </p:nvGrpSpPr>
        <p:grpSpPr bwMode="auto">
          <a:xfrm>
            <a:off x="6248023" y="3692165"/>
            <a:ext cx="3660775" cy="995363"/>
            <a:chOff x="0" y="0"/>
            <a:chExt cx="55803" cy="15443"/>
          </a:xfrm>
        </p:grpSpPr>
        <p:pic>
          <p:nvPicPr>
            <p:cNvPr id="8" name="Picture 108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669" cy="13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0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" y="2095"/>
              <a:ext cx="27609" cy="13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1151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Activity: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237879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is oral communication? What does it mean to you?</a:t>
            </a:r>
          </a:p>
          <a:p>
            <a:r>
              <a:rPr lang="en-US" sz="2400" dirty="0" smtClean="0"/>
              <a:t>Give examples of when you use oral communication during your day at work</a:t>
            </a:r>
          </a:p>
          <a:p>
            <a:r>
              <a:rPr lang="en-US" sz="2400" dirty="0" smtClean="0"/>
              <a:t>What are the advantages? Disadvantages?</a:t>
            </a:r>
          </a:p>
        </p:txBody>
      </p:sp>
      <p:pic>
        <p:nvPicPr>
          <p:cNvPr id="4" name="Picture 3" descr="Image result for discussio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842" y="4313207"/>
            <a:ext cx="3132826" cy="1965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517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Sources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Cherry, K. (2018). Understanding Body Language and Facial Expressions. </a:t>
            </a:r>
            <a:r>
              <a:rPr lang="en-US" u="sng" dirty="0">
                <a:hlinkClick r:id="rId2"/>
              </a:rPr>
              <a:t>https://www.verywellmind.com/understand-body-language-and-facial-expressions-4147228</a:t>
            </a:r>
            <a:endParaRPr lang="en-US" dirty="0"/>
          </a:p>
          <a:p>
            <a:r>
              <a:rPr lang="en-US" dirty="0" err="1" smtClean="0"/>
              <a:t>DeVol</a:t>
            </a:r>
            <a:r>
              <a:rPr lang="en-US" dirty="0" smtClean="0"/>
              <a:t>, P., Payne, R.K., </a:t>
            </a:r>
            <a:r>
              <a:rPr lang="en-US" dirty="0" err="1" smtClean="0"/>
              <a:t>Dreussi</a:t>
            </a:r>
            <a:r>
              <a:rPr lang="en-US" dirty="0" smtClean="0"/>
              <a:t> Smith, T. (2006). Bridges Out of Poverty: Strategies for Professionals and Communities Workbook. Highlands, TX. aha! Process, Inc.</a:t>
            </a:r>
          </a:p>
          <a:p>
            <a:r>
              <a:rPr lang="en-US" dirty="0" err="1" smtClean="0"/>
              <a:t>Gottsman</a:t>
            </a:r>
            <a:r>
              <a:rPr lang="en-US" dirty="0" smtClean="0"/>
              <a:t>, D. (2015). How to Accept and Give Professional Criticism with Grace. </a:t>
            </a:r>
            <a:r>
              <a:rPr lang="en-US" u="sng" dirty="0">
                <a:hlinkClick r:id="rId3"/>
              </a:rPr>
              <a:t>https://www.inc.com/diane-gottsman/how-to-accept-and-give-professional-criticism-with-grace.html</a:t>
            </a:r>
            <a:endParaRPr lang="en-US" dirty="0"/>
          </a:p>
          <a:p>
            <a:r>
              <a:rPr lang="en-US" dirty="0" err="1" smtClean="0"/>
              <a:t>Pinola</a:t>
            </a:r>
            <a:r>
              <a:rPr lang="en-US" dirty="0" smtClean="0"/>
              <a:t>, M. (2014). Top 10 Ways to Improve Your Communication Skills. </a:t>
            </a:r>
            <a:r>
              <a:rPr lang="en-US" u="sng" dirty="0">
                <a:hlinkClick r:id="rId4"/>
              </a:rPr>
              <a:t>https://</a:t>
            </a:r>
            <a:r>
              <a:rPr lang="en-US" u="sng" dirty="0" smtClean="0">
                <a:hlinkClick r:id="rId4"/>
              </a:rPr>
              <a:t>lifehacker.com/top-10-ways-to-improve-your-communication-skills-1590488550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778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Oral Communication – Body Language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65960"/>
            <a:ext cx="9872871" cy="443484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400" dirty="0" smtClean="0"/>
              <a:t>Non-verbal signals make up a huge part of our daily communication. The things we don’t say can still convey volumes of information:</a:t>
            </a:r>
          </a:p>
          <a:p>
            <a:r>
              <a:rPr lang="en-US" sz="2400" dirty="0" smtClean="0"/>
              <a:t>Facial expressions </a:t>
            </a:r>
          </a:p>
          <a:p>
            <a:r>
              <a:rPr lang="en-US" sz="2400" dirty="0" smtClean="0"/>
              <a:t>Eyes</a:t>
            </a:r>
          </a:p>
          <a:p>
            <a:r>
              <a:rPr lang="en-US" sz="2400" dirty="0" smtClean="0"/>
              <a:t>Mouth</a:t>
            </a:r>
          </a:p>
          <a:p>
            <a:r>
              <a:rPr lang="en-US" sz="2400" dirty="0" smtClean="0"/>
              <a:t>Gestures</a:t>
            </a:r>
          </a:p>
          <a:p>
            <a:r>
              <a:rPr lang="en-US" sz="2400" dirty="0" smtClean="0"/>
              <a:t>Arms and legs</a:t>
            </a:r>
          </a:p>
          <a:p>
            <a:r>
              <a:rPr lang="en-US" sz="2400" dirty="0" smtClean="0"/>
              <a:t>Posture</a:t>
            </a:r>
          </a:p>
          <a:p>
            <a:r>
              <a:rPr lang="en-US" sz="2400" dirty="0" smtClean="0"/>
              <a:t>Personal space</a:t>
            </a:r>
            <a:endParaRPr lang="en-US" sz="2400" dirty="0"/>
          </a:p>
        </p:txBody>
      </p:sp>
      <p:pic>
        <p:nvPicPr>
          <p:cNvPr id="4" name="Picture 3" descr="Related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231" y="3163106"/>
            <a:ext cx="4566138" cy="29328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302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Video Clip – Non-Verbal Cues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307186"/>
          </a:xfrm>
        </p:spPr>
        <p:txBody>
          <a:bodyPr/>
          <a:lstStyle/>
          <a:p>
            <a:pPr marL="45720" indent="0">
              <a:buNone/>
            </a:pPr>
            <a:r>
              <a:rPr lang="en-US" sz="2400" dirty="0" smtClean="0"/>
              <a:t>What can the TV show “Friends” teach us about the Importance of Non-Verbal Cues?</a:t>
            </a:r>
          </a:p>
          <a:p>
            <a:pPr marL="45720" indent="0">
              <a:buNone/>
            </a:pPr>
            <a:endParaRPr lang="en-US" sz="2400" dirty="0">
              <a:hlinkClick r:id="rId3"/>
            </a:endParaRPr>
          </a:p>
          <a:p>
            <a:pPr marL="45720" indent="0">
              <a:buNone/>
            </a:pPr>
            <a:endParaRPr lang="en-US" sz="2400" dirty="0" smtClean="0">
              <a:hlinkClick r:id="rId3"/>
            </a:endParaRPr>
          </a:p>
          <a:p>
            <a:pPr marL="45720" indent="0">
              <a:buNone/>
            </a:pPr>
            <a:endParaRPr lang="en-US" sz="2400" dirty="0">
              <a:hlinkClick r:id="rId3"/>
            </a:endParaRPr>
          </a:p>
          <a:p>
            <a:pPr marL="45720" indent="0">
              <a:buNone/>
            </a:pPr>
            <a:endParaRPr lang="en-US" sz="2400" dirty="0" smtClean="0">
              <a:hlinkClick r:id="rId3"/>
            </a:endParaRPr>
          </a:p>
          <a:p>
            <a:pPr marL="45720" indent="0">
              <a:buNone/>
            </a:pPr>
            <a:endParaRPr lang="en-US" sz="2400" dirty="0" smtClean="0">
              <a:hlinkClick r:id="rId3"/>
            </a:endParaRPr>
          </a:p>
          <a:p>
            <a:pPr marL="45720" indent="0">
              <a:buNone/>
            </a:pPr>
            <a:endParaRPr lang="en-US" sz="2400" dirty="0">
              <a:hlinkClick r:id="rId3"/>
            </a:endParaRPr>
          </a:p>
          <a:p>
            <a:pPr marL="45720" indent="0" algn="ctr">
              <a:buNone/>
            </a:pPr>
            <a:r>
              <a:rPr lang="en-US" sz="2400" dirty="0" smtClean="0">
                <a:hlinkClick r:id="rId3"/>
              </a:rPr>
              <a:t>https://www.youtube.com/watch?v=OvEci5Bjgd4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 descr="Image result for friend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035" y="2797520"/>
            <a:ext cx="5716812" cy="28971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917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Communication Tips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Be aware of your tone and body language; use eye contact that is appropriate; be aware of personal space</a:t>
            </a:r>
          </a:p>
          <a:p>
            <a:r>
              <a:rPr lang="en-US" sz="2400" dirty="0" smtClean="0"/>
              <a:t>When you are unclear ask for clarification</a:t>
            </a:r>
          </a:p>
          <a:p>
            <a:r>
              <a:rPr lang="en-US" sz="2400" dirty="0" smtClean="0"/>
              <a:t>It is ok to disagree but give concrete reasoning and offer suggestions</a:t>
            </a:r>
          </a:p>
        </p:txBody>
      </p:sp>
      <p:pic>
        <p:nvPicPr>
          <p:cNvPr id="4" name="Picture 2" descr="Image result for communication ti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52" y="4162142"/>
            <a:ext cx="7139165" cy="221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47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Communication Tips</a:t>
            </a:r>
            <a:endParaRPr lang="en-US" sz="4000" b="1" dirty="0"/>
          </a:p>
        </p:txBody>
      </p:sp>
      <p:pic>
        <p:nvPicPr>
          <p:cNvPr id="1026" name="Picture 2" descr="https://www.iclipart.com/dodl.php?linklokauth=LzE3Ny9zbWFsbC9iYXRjaF8wMi9mb3JnZXR0aW5nX2Fib3V0X2hpc193aWZlX2ZpbmFsMS5qcGcsMTU2Mjg2ODEyNyw3Ni42NC4yMjkuMTgwLDAsMCxMTF8wLCwzNjdkZmJmMDVkY2Y1NTE1YWM0NTE0MTBhYjhlM2EyOA%3D%3D/forgetting_about_his_wife_fina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84" y="3171713"/>
            <a:ext cx="5176916" cy="344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Listen, stay calm and show interest; be patient with the other person; show empathy</a:t>
            </a:r>
          </a:p>
          <a:p>
            <a:r>
              <a:rPr lang="en-US" sz="2400" dirty="0"/>
              <a:t>If you have no time to talk, don’t pretend you do. Inform the person now is not a good time and set up a time that you can both agree on</a:t>
            </a:r>
          </a:p>
          <a:p>
            <a:pPr marL="4310063" indent="-182563"/>
            <a:r>
              <a:rPr lang="en-US" sz="2400" dirty="0"/>
              <a:t>When you have concern with a certain individual, go directly to them; avoid gossiping – it hurts everyone in the end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1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399168"/>
            <a:ext cx="5266853" cy="369683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Stay on track – leave past out of it</a:t>
            </a:r>
          </a:p>
          <a:p>
            <a:r>
              <a:rPr lang="en-US" sz="2400" dirty="0" smtClean="0"/>
              <a:t>Be as honest as you can and speak for yourself </a:t>
            </a:r>
          </a:p>
          <a:p>
            <a:r>
              <a:rPr lang="en-US" sz="2400" dirty="0" smtClean="0"/>
              <a:t>Don’t take things personally; be able to receive and give constructive criticism</a:t>
            </a:r>
          </a:p>
        </p:txBody>
      </p:sp>
      <p:pic>
        <p:nvPicPr>
          <p:cNvPr id="2050" name="Picture 2" descr="https://www.iclipart.com/dodl.php?linklokauth=LzIyMi9zbWFsbC9iYXRjaF8wNS8wMDAyMjItMDAwNS0wMDMxMTYuanBnLDE1NjI4NjgxNzIsNzYuNjQuMjI5LjE4MCwwLDAsTExfMCwsOWYxN2EzMDg5OWI4ODE3ZmExMWQwY2U2MTQ0ODM3YWI%3D/000222-0005-0031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949" y="2057400"/>
            <a:ext cx="4108922" cy="308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716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Activity: What Can Derail Communication?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dirty="0" smtClean="0"/>
              <a:t>Think about and discuss the different things that can derail communication or make it difficult </a:t>
            </a:r>
          </a:p>
        </p:txBody>
      </p:sp>
      <p:pic>
        <p:nvPicPr>
          <p:cNvPr id="4" name="Picture 3" descr="Image result for difficult communicati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184" y="2975733"/>
            <a:ext cx="5328139" cy="3211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094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iclipart.com/dodl.php?linklokauth=LzU2OC9zbWFsbC9iYXRjaF8wMi8yNTAyMTRfMjAxMjA1MzBfaW1nXzcwMTUuanBnLDE1NjI4Njg4NTMsNzYuNjQuMjI5LjE4MCwwLDAsTExfMCwsNjNkNjA1NzI1OTM4MGE4NWJiZGJjNGFjODQ1ZTM3YTM%3D/250214_20120530_img_7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559" y="1746864"/>
            <a:ext cx="3905407" cy="390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Spoilers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6562" y="2059663"/>
            <a:ext cx="4442988" cy="4038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Criticizing</a:t>
            </a:r>
          </a:p>
          <a:p>
            <a:r>
              <a:rPr lang="en-US" sz="2400" dirty="0" smtClean="0"/>
              <a:t>Name-calling</a:t>
            </a:r>
          </a:p>
          <a:p>
            <a:r>
              <a:rPr lang="en-US" sz="2400" dirty="0" smtClean="0"/>
              <a:t>Diagnosing</a:t>
            </a:r>
          </a:p>
          <a:p>
            <a:r>
              <a:rPr lang="en-US" sz="2400" dirty="0" smtClean="0"/>
              <a:t>Ordering</a:t>
            </a:r>
          </a:p>
          <a:p>
            <a:r>
              <a:rPr lang="en-US" sz="2400" dirty="0" smtClean="0"/>
              <a:t>Threatening</a:t>
            </a:r>
            <a:endParaRPr lang="en-US" sz="2400" dirty="0"/>
          </a:p>
          <a:p>
            <a:r>
              <a:rPr lang="en-US" sz="2400" dirty="0" smtClean="0"/>
              <a:t>Moralizing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546067" y="2057400"/>
            <a:ext cx="397982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Excessive/inappropriate questioning</a:t>
            </a:r>
          </a:p>
          <a:p>
            <a:r>
              <a:rPr lang="en-US" sz="2400" dirty="0" smtClean="0"/>
              <a:t>Logical argument</a:t>
            </a:r>
          </a:p>
          <a:p>
            <a:r>
              <a:rPr lang="en-US" sz="2400" dirty="0" smtClean="0"/>
              <a:t>Reassuring</a:t>
            </a:r>
          </a:p>
          <a:p>
            <a:r>
              <a:rPr lang="en-US" sz="2400" dirty="0" smtClean="0"/>
              <a:t>Advising</a:t>
            </a:r>
          </a:p>
          <a:p>
            <a:r>
              <a:rPr lang="en-US" sz="2400" dirty="0" smtClean="0"/>
              <a:t>Diverting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79688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402</TotalTime>
  <Words>991</Words>
  <Application>Microsoft Office PowerPoint</Application>
  <PresentationFormat>Widescreen</PresentationFormat>
  <Paragraphs>142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Calibri</vt:lpstr>
      <vt:lpstr>Corbel</vt:lpstr>
      <vt:lpstr>Basis</vt:lpstr>
      <vt:lpstr>Next-Level Skills for Early Childhood Educators</vt:lpstr>
      <vt:lpstr>Activity:</vt:lpstr>
      <vt:lpstr>Oral Communication – Body Language</vt:lpstr>
      <vt:lpstr>Video Clip – Non-Verbal Cues</vt:lpstr>
      <vt:lpstr>Communication Tips</vt:lpstr>
      <vt:lpstr>Communication Tips</vt:lpstr>
      <vt:lpstr>Communication Tips</vt:lpstr>
      <vt:lpstr>Activity: What Can Derail Communication?</vt:lpstr>
      <vt:lpstr>Communication Spoilers</vt:lpstr>
      <vt:lpstr>Activity: Making Communication Better</vt:lpstr>
      <vt:lpstr>Communication Enhancers</vt:lpstr>
      <vt:lpstr>Registers of Language</vt:lpstr>
      <vt:lpstr>Accepting and giving constructive criticism</vt:lpstr>
      <vt:lpstr>Accepting and giving constructive criticism</vt:lpstr>
      <vt:lpstr>Video - Bully a Plant</vt:lpstr>
      <vt:lpstr>Characteristics of Professionalism</vt:lpstr>
      <vt:lpstr>Activity – Role Play Scenarios</vt:lpstr>
      <vt:lpstr>Journal Reflection</vt:lpstr>
      <vt:lpstr>Acknowledgements: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Development for Early Childhood Educators</dc:title>
  <dc:creator>Carolyn Little</dc:creator>
  <cp:lastModifiedBy>Summer</cp:lastModifiedBy>
  <cp:revision>50</cp:revision>
  <cp:lastPrinted>2019-04-16T17:38:37Z</cp:lastPrinted>
  <dcterms:created xsi:type="dcterms:W3CDTF">2018-09-27T18:03:08Z</dcterms:created>
  <dcterms:modified xsi:type="dcterms:W3CDTF">2020-01-07T18:19:21Z</dcterms:modified>
</cp:coreProperties>
</file>